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0276000" cx="42804000"/>
  <p:notesSz cx="6858000" cy="9144000"/>
  <p:embeddedFontLst>
    <p:embeddedFont>
      <p:font typeface="M PLUS 1p"/>
      <p:regular r:id="rId7"/>
      <p:bold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536">
          <p15:clr>
            <a:srgbClr val="A4A3A4"/>
          </p15:clr>
        </p15:guide>
        <p15:guide id="2" pos="13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36" orient="horz"/>
        <p:guide pos="134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MPLUS1p-regular.fntdata"/><Relationship Id="rId8" Type="http://schemas.openxmlformats.org/officeDocument/2006/relationships/font" Target="fonts/MPLUS1p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5290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05290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59139" y="4382765"/>
            <a:ext cx="39885900" cy="120822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59100" y="16682409"/>
            <a:ext cx="39885900" cy="46653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59100" y="6510944"/>
            <a:ext cx="39885900" cy="115575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700"/>
              <a:buNone/>
              <a:defRPr sz="597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459100" y="18554829"/>
            <a:ext cx="39885900" cy="7656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 algn="ctr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59100" y="12660471"/>
            <a:ext cx="39885900" cy="49551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59100" y="6783772"/>
            <a:ext cx="39885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459100" y="6783772"/>
            <a:ext cx="18723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73100" lvl="0" marL="4572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2620959" y="6783772"/>
            <a:ext cx="18723900" cy="20109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73100" lvl="0" marL="4572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459100" y="3270408"/>
            <a:ext cx="13144500" cy="44481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1pPr>
            <a:lvl2pPr lvl="1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2pPr>
            <a:lvl3pPr lvl="2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3pPr>
            <a:lvl4pPr lvl="3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4pPr>
            <a:lvl5pPr lvl="4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5pPr>
            <a:lvl6pPr lvl="5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6pPr>
            <a:lvl7pPr lvl="6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7pPr>
            <a:lvl8pPr lvl="7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8pPr>
            <a:lvl9pPr lvl="8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459100" y="8179553"/>
            <a:ext cx="13144500" cy="187149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609600" lvl="0" marL="4572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294910" y="2649702"/>
            <a:ext cx="29808300" cy="240795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1pPr>
            <a:lvl2pPr lvl="1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2pPr>
            <a:lvl3pPr lvl="2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3pPr>
            <a:lvl4pPr lvl="3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4pPr>
            <a:lvl5pPr lvl="4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5pPr>
            <a:lvl6pPr lvl="5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6pPr>
            <a:lvl7pPr lvl="6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7pPr>
            <a:lvl8pPr lvl="7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8pPr>
            <a:lvl9pPr lvl="8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402000" y="-736"/>
            <a:ext cx="2140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5200" lIns="455200" spcFirstLastPara="1" rIns="455200" wrap="square" tIns="45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242833" y="7258794"/>
            <a:ext cx="18936000" cy="8725200"/>
          </a:xfrm>
          <a:prstGeom prst="rect">
            <a:avLst/>
          </a:prstGeom>
        </p:spPr>
        <p:txBody>
          <a:bodyPr anchorCtr="0" anchor="b" bIns="455200" lIns="455200" spcFirstLastPara="1" rIns="455200" wrap="square" tIns="4552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42833" y="16499640"/>
            <a:ext cx="18936000" cy="7270200"/>
          </a:xfrm>
          <a:prstGeom prst="rect">
            <a:avLst/>
          </a:prstGeom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3122305" y="4262097"/>
            <a:ext cx="17961300" cy="217503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indent="-800100" lvl="0" marL="4572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indent="-673100" lvl="1" marL="9144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indent="-673100" lvl="2" marL="13716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indent="-673100" lvl="3" marL="18288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indent="-673100" lvl="4" marL="22860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indent="-673100" lvl="5" marL="27432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indent="-673100" lvl="6" marL="32004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indent="-673100" lvl="7" marL="36576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indent="-673100" lvl="8" marL="41148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459100" y="24902282"/>
            <a:ext cx="28080900" cy="35616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59100" y="2619535"/>
            <a:ext cx="398859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00" lIns="455200" spcFirstLastPara="1" rIns="455200" wrap="square" tIns="4552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59100" y="6783772"/>
            <a:ext cx="39885900" cy="20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00" lIns="455200" spcFirstLastPara="1" rIns="455200" wrap="square" tIns="455200">
            <a:normAutofit/>
          </a:bodyPr>
          <a:lstStyle>
            <a:lvl1pPr indent="-800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Char char="●"/>
              <a:defRPr sz="9000">
                <a:solidFill>
                  <a:schemeClr val="dk2"/>
                </a:solidFill>
              </a:defRPr>
            </a:lvl1pPr>
            <a:lvl2pPr indent="-673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2pPr>
            <a:lvl3pPr indent="-673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3pPr>
            <a:lvl4pPr indent="-673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4pPr>
            <a:lvl5pPr indent="-673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5pPr>
            <a:lvl6pPr indent="-673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6pPr>
            <a:lvl7pPr indent="-673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7pPr>
            <a:lvl8pPr indent="-673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8pPr>
            <a:lvl9pPr indent="-673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9660442" y="27448926"/>
            <a:ext cx="25686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5200" lIns="455200" spcFirstLastPara="1" rIns="455200" wrap="square" tIns="455200">
            <a:normAutofit/>
          </a:bodyPr>
          <a:lstStyle>
            <a:lvl1pPr lvl="0" algn="r">
              <a:buNone/>
              <a:defRPr sz="5000">
                <a:solidFill>
                  <a:schemeClr val="dk2"/>
                </a:solidFill>
              </a:defRPr>
            </a:lvl1pPr>
            <a:lvl2pPr lvl="1" algn="r">
              <a:buNone/>
              <a:defRPr sz="5000">
                <a:solidFill>
                  <a:schemeClr val="dk2"/>
                </a:solidFill>
              </a:defRPr>
            </a:lvl2pPr>
            <a:lvl3pPr lvl="2" algn="r">
              <a:buNone/>
              <a:defRPr sz="5000">
                <a:solidFill>
                  <a:schemeClr val="dk2"/>
                </a:solidFill>
              </a:defRPr>
            </a:lvl3pPr>
            <a:lvl4pPr lvl="3" algn="r">
              <a:buNone/>
              <a:defRPr sz="5000">
                <a:solidFill>
                  <a:schemeClr val="dk2"/>
                </a:solidFill>
              </a:defRPr>
            </a:lvl4pPr>
            <a:lvl5pPr lvl="4" algn="r">
              <a:buNone/>
              <a:defRPr sz="5000">
                <a:solidFill>
                  <a:schemeClr val="dk2"/>
                </a:solidFill>
              </a:defRPr>
            </a:lvl5pPr>
            <a:lvl6pPr lvl="5" algn="r">
              <a:buNone/>
              <a:defRPr sz="5000">
                <a:solidFill>
                  <a:schemeClr val="dk2"/>
                </a:solidFill>
              </a:defRPr>
            </a:lvl6pPr>
            <a:lvl7pPr lvl="6" algn="r">
              <a:buNone/>
              <a:defRPr sz="5000">
                <a:solidFill>
                  <a:schemeClr val="dk2"/>
                </a:solidFill>
              </a:defRPr>
            </a:lvl7pPr>
            <a:lvl8pPr lvl="7" algn="r">
              <a:buNone/>
              <a:defRPr sz="5000">
                <a:solidFill>
                  <a:schemeClr val="dk2"/>
                </a:solidFill>
              </a:defRPr>
            </a:lvl8pPr>
            <a:lvl9pPr lvl="8" algn="r">
              <a:buNone/>
              <a:defRPr sz="5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.png"/><Relationship Id="rId11" Type="http://schemas.openxmlformats.org/officeDocument/2006/relationships/image" Target="../media/image15.png"/><Relationship Id="rId22" Type="http://schemas.openxmlformats.org/officeDocument/2006/relationships/image" Target="../media/image16.png"/><Relationship Id="rId10" Type="http://schemas.openxmlformats.org/officeDocument/2006/relationships/image" Target="../media/image5.png"/><Relationship Id="rId21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8.png"/><Relationship Id="rId23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7" Type="http://schemas.openxmlformats.org/officeDocument/2006/relationships/image" Target="../media/image2.png"/><Relationship Id="rId16" Type="http://schemas.openxmlformats.org/officeDocument/2006/relationships/image" Target="../media/image1.png"/><Relationship Id="rId5" Type="http://schemas.openxmlformats.org/officeDocument/2006/relationships/image" Target="../media/image8.png"/><Relationship Id="rId19" Type="http://schemas.openxmlformats.org/officeDocument/2006/relationships/image" Target="../media/image20.png"/><Relationship Id="rId6" Type="http://schemas.openxmlformats.org/officeDocument/2006/relationships/image" Target="../media/image11.png"/><Relationship Id="rId18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2533" y="27263005"/>
            <a:ext cx="4520877" cy="27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7075" y="23122042"/>
            <a:ext cx="12509986" cy="362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10362"/>
          <a:stretch/>
        </p:blipFill>
        <p:spPr>
          <a:xfrm>
            <a:off x="19651472" y="18895508"/>
            <a:ext cx="22569324" cy="37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759841" y="8895053"/>
            <a:ext cx="230250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9222349" y="16950437"/>
            <a:ext cx="23337000" cy="130473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0302960" y="16065175"/>
            <a:ext cx="1848300" cy="4338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7698200" y="16065175"/>
            <a:ext cx="2344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0250" y="10460625"/>
            <a:ext cx="11640026" cy="28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8656875" y="13396300"/>
            <a:ext cx="5003100" cy="7080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16047" y="8904000"/>
            <a:ext cx="112761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307145" y="13469550"/>
            <a:ext cx="4276800" cy="7080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19725" y="10120650"/>
            <a:ext cx="7300800" cy="7080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0" y="8425"/>
            <a:ext cx="42801300" cy="3090600"/>
          </a:xfrm>
          <a:prstGeom prst="rect">
            <a:avLst/>
          </a:prstGeom>
          <a:solidFill>
            <a:srgbClr val="0BC360"/>
          </a:solidFill>
          <a:ln>
            <a:noFill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" name="Google Shape;67;p13"/>
          <p:cNvSpPr txBox="1"/>
          <p:nvPr/>
        </p:nvSpPr>
        <p:spPr>
          <a:xfrm>
            <a:off x="308393" y="-138058"/>
            <a:ext cx="335739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475" lIns="22475" spcFirstLastPara="1" rIns="22475" wrap="square" tIns="2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OCR-free Document Understanding Transformer</a:t>
            </a:r>
            <a:endParaRPr b="1" sz="10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20184" y="1732338"/>
            <a:ext cx="32478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Geewook Kim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 *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Teakgyu Hong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Moonbin Yim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Jeongyeon Nam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Jinyoung Park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Jinyeong Yim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Wonseok Hwang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Sangdoo Yun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Dongyoon Han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, Seunghyun Park</a:t>
            </a:r>
            <a:r>
              <a:rPr b="1" baseline="30000" lang="en" sz="3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br>
              <a:rPr b="1" baseline="30000" lang="en" sz="29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47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* gwkim.rsrch@gmail.com</a:t>
            </a:r>
            <a:endParaRPr b="1" baseline="30000" sz="4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1759525" y="8892390"/>
            <a:ext cx="230250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Proposed Method: Document Understanding Transformer (</a:t>
            </a:r>
            <a:r>
              <a:rPr b="1" lang="en" sz="5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Donut 🍩</a:t>
            </a:r>
            <a:r>
              <a:rPr b="1" lang="en" sz="5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)</a:t>
            </a:r>
            <a:endParaRPr b="1" sz="5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8283732" y="3376039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Most Visual Document Understanding (VDU) methods outsource the task of reading text to off-the-shelf OCR engines.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They suffer from 1) high computational costs; 2) inflexibility of OCR on languages or </a:t>
            </a:r>
            <a:r>
              <a:rPr lang="en" sz="4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document </a:t>
            </a: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types; 3) OCR error propagation.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5081807" y="8880500"/>
            <a:ext cx="7477800" cy="77349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5081650" y="8880500"/>
            <a:ext cx="74778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Web Demo, Code &amp; Data</a:t>
            </a:r>
            <a:endParaRPr b="1" sz="48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263107" y="4872071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We introduce an OCR-free model, Donut, with a simple architecture and pre-training objective.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Without OCR, Donut directly processes an input image and gets a JSON output that contains desired types of information.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8263107" y="6462754"/>
            <a:ext cx="33983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Unlike conventional methods, Donut does not depend on OCR and can easily be trained in an end-to-end fashion.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Donut achieves state-of-the-art performances on various VDU tasks in terms of both speed and accuracy.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  <a:p>
            <a:pPr indent="-330200" lvl="0" marL="114300" rtl="0" algn="l">
              <a:spcBef>
                <a:spcPts val="0"/>
              </a:spcBef>
              <a:spcAft>
                <a:spcPts val="0"/>
              </a:spcAft>
              <a:buSzPts val="4200"/>
              <a:buFont typeface="M PLUS 1p"/>
              <a:buChar char="●"/>
            </a:pPr>
            <a:r>
              <a:rPr lang="en" sz="4200">
                <a:latin typeface="M PLUS 1p"/>
                <a:ea typeface="M PLUS 1p"/>
                <a:cs typeface="M PLUS 1p"/>
                <a:sym typeface="M PLUS 1p"/>
              </a:rPr>
              <a:t>We believe our work can easily be extended to other domains/tasks regarding document understanding.</a:t>
            </a:r>
            <a:endParaRPr sz="4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16072" y="16937948"/>
            <a:ext cx="18668700" cy="13047300"/>
          </a:xfrm>
          <a:prstGeom prst="rect">
            <a:avLst/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475" lIns="22475" spcFirstLastPara="1" rIns="22475" wrap="square" tIns="2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215850" y="16920325"/>
            <a:ext cx="18669000" cy="13617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Experiments: Classification, Parsing, VQA</a:t>
            </a:r>
            <a:endParaRPr b="1" sz="60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9222200" y="16930175"/>
            <a:ext cx="23337000" cy="13617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Analysis</a:t>
            </a:r>
            <a:r>
              <a:rPr b="1" lang="en" sz="62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: Pre-training Task, Model Architecture, etc</a:t>
            </a:r>
            <a:endParaRPr b="1" sz="62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677" y="18616792"/>
            <a:ext cx="9416325" cy="336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863" y="26445227"/>
            <a:ext cx="11640033" cy="290779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215850" y="8897582"/>
            <a:ext cx="11276100" cy="1136100"/>
          </a:xfrm>
          <a:prstGeom prst="rect">
            <a:avLst/>
          </a:prstGeom>
          <a:solidFill>
            <a:srgbClr val="0BC360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475" lIns="22475" spcFirstLastPara="1" rIns="224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Overview</a:t>
            </a:r>
            <a:endParaRPr b="1" sz="54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175" y="22602562"/>
            <a:ext cx="5976074" cy="322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917" y="18575367"/>
            <a:ext cx="2771037" cy="3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51422" y="18611106"/>
            <a:ext cx="2771037" cy="3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12">
            <a:alphaModFix/>
          </a:blip>
          <a:srcRect b="18485" l="6296" r="0" t="7363"/>
          <a:stretch/>
        </p:blipFill>
        <p:spPr>
          <a:xfrm>
            <a:off x="297638" y="26656000"/>
            <a:ext cx="2967600" cy="30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331040" y="26762195"/>
            <a:ext cx="2967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Q: </a:t>
            </a:r>
            <a:r>
              <a:rPr b="1" lang="en" sz="2500"/>
              <a:t>What is the Extension Number as per the voucher?</a:t>
            </a:r>
            <a:br>
              <a:rPr b="1" lang="en" sz="2500"/>
            </a:br>
            <a:br>
              <a:rPr b="1" lang="en" sz="2500"/>
            </a:br>
            <a:br>
              <a:rPr b="1" lang="en" sz="2500"/>
            </a:br>
            <a:r>
              <a:rPr b="1" lang="en" sz="2500"/>
              <a:t>A: (910) 741–0673</a:t>
            </a:r>
            <a:endParaRPr b="1" sz="2500"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21925" y="10492575"/>
            <a:ext cx="6917601" cy="41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14">
            <a:alphaModFix/>
          </a:blip>
          <a:srcRect b="11934" l="12610" r="12280" t="11712"/>
          <a:stretch/>
        </p:blipFill>
        <p:spPr>
          <a:xfrm>
            <a:off x="38075791" y="14520327"/>
            <a:ext cx="1478159" cy="15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15">
            <a:alphaModFix/>
          </a:blip>
          <a:srcRect b="13024" l="14019" r="13715" t="13806"/>
          <a:stretch/>
        </p:blipFill>
        <p:spPr>
          <a:xfrm>
            <a:off x="35694013" y="14522563"/>
            <a:ext cx="1478157" cy="149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16">
            <a:alphaModFix/>
          </a:blip>
          <a:srcRect b="14891" l="13422" r="12787" t="13582"/>
          <a:stretch/>
        </p:blipFill>
        <p:spPr>
          <a:xfrm>
            <a:off x="40437826" y="14518009"/>
            <a:ext cx="1555951" cy="15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776600" y="10915600"/>
            <a:ext cx="1634400" cy="23640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3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99558" y="10112271"/>
            <a:ext cx="797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AS-IS </a:t>
            </a:r>
            <a:r>
              <a:rPr b="1" i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(BERT-like, LayoutLM, etc)</a:t>
            </a:r>
            <a:endParaRPr b="1" i="1" sz="33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39049" y="13493125"/>
            <a:ext cx="4144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TO-BE </a:t>
            </a:r>
            <a:r>
              <a:rPr b="1" i="1" lang="en" sz="3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(OCR-free)</a:t>
            </a:r>
            <a:endParaRPr b="1" i="1" sz="33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776600" y="14328325"/>
            <a:ext cx="1634400" cy="20346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Input Image</a:t>
            </a:r>
            <a:endParaRPr b="1" sz="3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093825" y="10915618"/>
            <a:ext cx="1983000" cy="9504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(Off-the-shelf)</a:t>
            </a:r>
            <a:br>
              <a:rPr b="1" lang="en" sz="18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400">
                <a:solidFill>
                  <a:srgbClr val="FF0000"/>
                </a:solidFill>
                <a:latin typeface="M PLUS 1p"/>
                <a:ea typeface="M PLUS 1p"/>
                <a:cs typeface="M PLUS 1p"/>
                <a:sym typeface="M PLUS 1p"/>
              </a:rPr>
              <a:t>OCR Engine</a:t>
            </a:r>
            <a:endParaRPr b="1" sz="2400">
              <a:solidFill>
                <a:srgbClr val="FF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291050" y="12142500"/>
            <a:ext cx="3263400" cy="113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Backbone</a:t>
            </a:r>
            <a:endParaRPr b="1" sz="35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B5394"/>
                </a:solidFill>
                <a:latin typeface="M PLUS 1p"/>
                <a:ea typeface="M PLUS 1p"/>
                <a:cs typeface="M PLUS 1p"/>
                <a:sym typeface="M PLUS 1p"/>
              </a:rPr>
              <a:t>(BERT-like)</a:t>
            </a:r>
            <a:endParaRPr b="1" sz="3500">
              <a:solidFill>
                <a:srgbClr val="0B539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2515275" y="11267252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5277175" y="10957050"/>
            <a:ext cx="6041100" cy="538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 PLUS 1p"/>
                <a:ea typeface="M PLUS 1p"/>
                <a:cs typeface="M PLUS 1p"/>
                <a:sym typeface="M PLUS 1p"/>
              </a:rPr>
              <a:t>BIO-Tags / Answer Token Span / etc</a:t>
            </a:r>
            <a:endParaRPr b="1" sz="25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98" name="Google Shape;98;p13"/>
          <p:cNvSpPr/>
          <p:nvPr/>
        </p:nvSpPr>
        <p:spPr>
          <a:xfrm rot="5400000">
            <a:off x="4061900" y="11864175"/>
            <a:ext cx="884100" cy="1218900"/>
          </a:xfrm>
          <a:prstGeom prst="bentUpArrow">
            <a:avLst>
              <a:gd fmla="val 19893" name="adj1"/>
              <a:gd fmla="val 25000" name="adj2"/>
              <a:gd fmla="val 25000" name="adj3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-5400000">
            <a:off x="6540700" y="11453882"/>
            <a:ext cx="433800" cy="69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5400000">
            <a:off x="9665836" y="11713199"/>
            <a:ext cx="4965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180950" y="14361585"/>
            <a:ext cx="35304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4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25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7459500" y="14335951"/>
            <a:ext cx="1386000" cy="2034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8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 PLUS 1p"/>
                <a:ea typeface="M PLUS 1p"/>
                <a:cs typeface="M PLUS 1p"/>
                <a:sym typeface="M PLUS 1p"/>
              </a:rPr>
              <a:t>Token Sequence</a:t>
            </a:r>
            <a:endParaRPr b="1" sz="20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569925" y="15227677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6859375" y="15194427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9009550" y="15138002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9690243" y="14953794"/>
            <a:ext cx="2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32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107" name="Google Shape;107;p13"/>
          <p:cNvCxnSpPr/>
          <p:nvPr/>
        </p:nvCxnSpPr>
        <p:spPr>
          <a:xfrm>
            <a:off x="2573225" y="13144325"/>
            <a:ext cx="259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" name="Google Shape;108;p13"/>
          <p:cNvSpPr txBox="1"/>
          <p:nvPr/>
        </p:nvSpPr>
        <p:spPr>
          <a:xfrm>
            <a:off x="31462357" y="1717726"/>
            <a:ext cx="1804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1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CLOVA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2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Search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3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NAVER AI Lab</a:t>
            </a:r>
            <a:b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4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Upstage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5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Tmax 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6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Google           </a:t>
            </a:r>
            <a:r>
              <a:rPr b="1" baseline="30000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7</a:t>
            </a:r>
            <a:r>
              <a:rPr b="1" lang="en" sz="35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LBox</a:t>
            </a:r>
            <a:endParaRPr b="1" sz="35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651547" y="275586"/>
            <a:ext cx="8568666" cy="11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18">
            <a:alphaModFix/>
          </a:blip>
          <a:srcRect b="0" l="0" r="79580" t="0"/>
          <a:stretch/>
        </p:blipFill>
        <p:spPr>
          <a:xfrm>
            <a:off x="40523826" y="-37949"/>
            <a:ext cx="2281800" cy="156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19">
            <a:alphaModFix/>
          </a:blip>
          <a:srcRect b="0" l="0" r="0" t="6138"/>
          <a:stretch/>
        </p:blipFill>
        <p:spPr>
          <a:xfrm>
            <a:off x="33975375" y="23146200"/>
            <a:ext cx="6736525" cy="34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981333" y="27292275"/>
            <a:ext cx="16451425" cy="25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21">
            <a:alphaModFix/>
          </a:blip>
          <a:srcRect b="6576" l="0" r="4816" t="0"/>
          <a:stretch/>
        </p:blipFill>
        <p:spPr>
          <a:xfrm>
            <a:off x="11984125" y="13852075"/>
            <a:ext cx="4223150" cy="25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>
            <a:off x="16927175" y="14360122"/>
            <a:ext cx="3530400" cy="2034600"/>
          </a:xfrm>
          <a:prstGeom prst="rect">
            <a:avLst/>
          </a:prstGeom>
          <a:solidFill>
            <a:srgbClr val="D9EAD3"/>
          </a:solidFill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Donut </a:t>
            </a:r>
            <a:r>
              <a:rPr b="1" lang="en" sz="4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🍩</a:t>
            </a:r>
            <a:b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500">
                <a:solidFill>
                  <a:srgbClr val="38761D"/>
                </a:solidFill>
                <a:latin typeface="M PLUS 1p"/>
                <a:ea typeface="M PLUS 1p"/>
                <a:cs typeface="M PLUS 1p"/>
                <a:sym typeface="M PLUS 1p"/>
              </a:rPr>
              <a:t>(End-to-end Model)</a:t>
            </a:r>
            <a:endParaRPr b="1" sz="2500">
              <a:solidFill>
                <a:srgbClr val="38761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21205725" y="14334500"/>
            <a:ext cx="2224500" cy="2034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BC36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In terms of what that can teach, in </a:t>
            </a: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what</a:t>
            </a:r>
            <a:r>
              <a:rPr b="1" lang="en" sz="2200">
                <a:latin typeface="M PLUS 1p"/>
                <a:ea typeface="M PLUS 1p"/>
                <a:cs typeface="M PLUS 1p"/>
                <a:sym typeface="M PLUS 1p"/>
              </a:rPr>
              <a:t> from …</a:t>
            </a:r>
            <a:endParaRPr b="1" sz="2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16316150" y="1522621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20605600" y="15192965"/>
            <a:ext cx="4521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C360"/>
          </a:solidFill>
          <a:ln cap="flat" cmpd="sng" w="38100">
            <a:solidFill>
              <a:srgbClr val="2828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764616" y="10701887"/>
            <a:ext cx="10984914" cy="582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1305712" y="1860485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413137" y="18576649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Classification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1262250" y="22294918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369675" y="2226671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Parsing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1154813" y="26337614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262238" y="26309411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Document Visual QA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11809300" y="13448088"/>
            <a:ext cx="6173400" cy="3375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1819225" y="13369025"/>
            <a:ext cx="642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SynthDoG 🐶: Synthetic Document Generator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8884749" y="13478725"/>
            <a:ext cx="454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Pre-training Task: </a:t>
            </a:r>
            <a:b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</a:b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Read all texts from the top-left</a:t>
            </a:r>
            <a:endParaRPr b="1" sz="21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1890469" y="10155075"/>
            <a:ext cx="3368700" cy="3375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11938475" y="10076000"/>
            <a:ext cx="326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Architecture Overview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23867950" y="10203830"/>
            <a:ext cx="106866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23885131" y="10156737"/>
            <a:ext cx="1068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Model Training and Inference Scheme</a:t>
            </a:r>
            <a:endParaRPr b="1" i="1" sz="22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35421925" y="16056725"/>
            <a:ext cx="2061900" cy="433800"/>
          </a:xfrm>
          <a:prstGeom prst="roundRect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35461625" y="15964225"/>
            <a:ext cx="20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Web Demo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37677155" y="15968357"/>
            <a:ext cx="28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Code &amp; Data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40626208" y="15936173"/>
            <a:ext cx="28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Paper</a:t>
            </a:r>
            <a:endParaRPr b="1" sz="28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215650" y="3368750"/>
            <a:ext cx="7477800" cy="1361700"/>
          </a:xfrm>
          <a:prstGeom prst="roundRect">
            <a:avLst>
              <a:gd fmla="val 36243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Motivation</a:t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215650" y="4892748"/>
            <a:ext cx="7477800" cy="1361700"/>
          </a:xfrm>
          <a:prstGeom prst="roundRect">
            <a:avLst>
              <a:gd fmla="val 33113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Approach</a:t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215650" y="6459400"/>
            <a:ext cx="7477800" cy="2034600"/>
          </a:xfrm>
          <a:prstGeom prst="roundRect">
            <a:avLst>
              <a:gd fmla="val 28449" name="adj"/>
            </a:avLst>
          </a:prstGeom>
          <a:noFill/>
          <a:ln cap="flat" cmpd="sng" w="76200">
            <a:solidFill>
              <a:srgbClr val="0BC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282828"/>
                </a:solidFill>
                <a:latin typeface="M PLUS 1p"/>
                <a:ea typeface="M PLUS 1p"/>
                <a:cs typeface="M PLUS 1p"/>
                <a:sym typeface="M PLUS 1p"/>
              </a:rPr>
              <a:t>Results</a:t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22812032" y="18528627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22919446" y="1850042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Pre-training Strategy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29803382" y="1853910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29778746" y="18510900"/>
            <a:ext cx="42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Encoder Backbone Architecture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6127332" y="18558652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36234746" y="18530450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Input Image Resolution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22494466" y="22730100"/>
            <a:ext cx="7477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22601900" y="22701900"/>
            <a:ext cx="71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Effects of OCR Engines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34272335" y="22670900"/>
            <a:ext cx="6173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34442716" y="22642700"/>
            <a:ext cx="58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Case Study: Handwritten Documents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20605612" y="26931577"/>
            <a:ext cx="42768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0713025" y="26903375"/>
            <a:ext cx="40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Few-shot Setting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30262985" y="26933996"/>
            <a:ext cx="7973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30419690" y="26905796"/>
            <a:ext cx="76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Text Localization with Attentions</a:t>
            </a:r>
            <a:endParaRPr b="1" i="1" sz="2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36181575" y="10194038"/>
            <a:ext cx="5387400" cy="433800"/>
          </a:xfrm>
          <a:prstGeom prst="roundRect">
            <a:avLst>
              <a:gd fmla="val 50000" name="adj"/>
            </a:avLst>
          </a:prstGeom>
          <a:solidFill>
            <a:srgbClr val="0BC3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8761D"/>
              </a:solidFill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36284038" y="10146963"/>
            <a:ext cx="51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Gradio Demo on Huggingface Space</a:t>
            </a:r>
            <a:endParaRPr b="1" i="1" sz="21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9120093" y="12367382"/>
            <a:ext cx="2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 PLUS 1p"/>
                <a:ea typeface="M PLUS 1p"/>
                <a:cs typeface="M PLUS 1p"/>
                <a:sym typeface="M PLUS 1p"/>
              </a:rPr>
              <a:t>Output</a:t>
            </a:r>
            <a:endParaRPr b="1" sz="32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69875" y="22538158"/>
            <a:ext cx="11858949" cy="34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